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3" r:id="rId3"/>
    <p:sldId id="264" r:id="rId4"/>
    <p:sldId id="266" r:id="rId5"/>
    <p:sldId id="257" r:id="rId6"/>
    <p:sldId id="258" r:id="rId7"/>
    <p:sldId id="265" r:id="rId8"/>
    <p:sldId id="259" r:id="rId9"/>
    <p:sldId id="260" r:id="rId10"/>
    <p:sldId id="268" r:id="rId11"/>
    <p:sldId id="262"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7" autoAdjust="0"/>
  </p:normalViewPr>
  <p:slideViewPr>
    <p:cSldViewPr>
      <p:cViewPr varScale="1">
        <p:scale>
          <a:sx n="58" d="100"/>
          <a:sy n="58" d="100"/>
        </p:scale>
        <p:origin x="-17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69CFFF-64DC-47E1-A0C7-025EED9B955E}" type="datetimeFigureOut">
              <a:rPr lang="en-US" smtClean="0"/>
              <a:t>7/26/2012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33CF9-717E-4649-9F54-9C3040DDC9D0}" type="slidenum">
              <a:rPr lang="en-US" smtClean="0"/>
              <a:t>‹#›</a:t>
            </a:fld>
            <a:endParaRPr lang="en-US"/>
          </a:p>
        </p:txBody>
      </p:sp>
    </p:spTree>
    <p:extLst>
      <p:ext uri="{BB962C8B-B14F-4D97-AF65-F5344CB8AC3E}">
        <p14:creationId xmlns:p14="http://schemas.microsoft.com/office/powerpoint/2010/main" val="39371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bible.org/seriespage/psalm-127-word-workaholic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Whirlwinds come in all shapes and sizes. We are very familiar with</a:t>
            </a:r>
            <a:r>
              <a:rPr lang="en-US" baseline="0" dirty="0" smtClean="0"/>
              <a:t> dust-devils and of course the severe twisters which come down in various storms and leave behind them much devastation and even loss of life.  We had a lot of dust-devils in Washington but rarely a tornado.</a:t>
            </a:r>
          </a:p>
          <a:p>
            <a:endParaRPr lang="en-US" baseline="0" dirty="0" smtClean="0"/>
          </a:p>
          <a:p>
            <a:r>
              <a:rPr lang="en-US" baseline="0" dirty="0" smtClean="0"/>
              <a:t>Would anyone like to reap a twister? The idea is not something that we would plan for. You don’t plant and grow twisters! But the figurative idea or principle of which I am speaking is something that we are familiar with even in folktales like the three little pigs. There are some various version of it but we know it involves three pigs which make up three distinct characters. The first two are defective and build defective houses that are not appropriate for protection. They are lazier and their workmanship is poor. The big bad wolf comes, knocks, blows there house down, and depending on who is telling the story, he eats the first two pigs up. The last pig, if you will, does not sow to the wind, but is well skilled and industrious. He builds a house of bricks that can withstand the wind. Even if the wolf tries to cheat and come down the chimney, this pig is clever and has a fire waiting below. Where the first two pigs fail, the last one succeeds. </a:t>
            </a:r>
            <a:endParaRPr lang="en-US" dirty="0"/>
          </a:p>
        </p:txBody>
      </p:sp>
      <p:sp>
        <p:nvSpPr>
          <p:cNvPr id="4" name="Slide Number Placeholder 3"/>
          <p:cNvSpPr>
            <a:spLocks noGrp="1"/>
          </p:cNvSpPr>
          <p:nvPr>
            <p:ph type="sldNum" sz="quarter" idx="10"/>
          </p:nvPr>
        </p:nvSpPr>
        <p:spPr/>
        <p:txBody>
          <a:bodyPr/>
          <a:lstStyle/>
          <a:p>
            <a:fld id="{EA733CF9-717E-4649-9F54-9C3040DDC9D0}" type="slidenum">
              <a:rPr lang="en-US" smtClean="0"/>
              <a:t>1</a:t>
            </a:fld>
            <a:endParaRPr lang="en-US"/>
          </a:p>
        </p:txBody>
      </p:sp>
    </p:spTree>
    <p:extLst>
      <p:ext uri="{BB962C8B-B14F-4D97-AF65-F5344CB8AC3E}">
        <p14:creationId xmlns:p14="http://schemas.microsoft.com/office/powerpoint/2010/main" val="41539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workaholic,</a:t>
            </a:r>
            <a:r>
              <a:rPr lang="en-US" baseline="0" dirty="0" smtClean="0"/>
              <a:t> like the slothful man, has an imbalance in his life. His work causes him to rise early and go to bed late. We need to recognize the balance that God established. Man was to work and toil from the fall (Gen. 3:17).  Yet man was also given rest by the grace of God.  This is not condemning those times when we must burn the midnight oil. It is not condemning times when we rise early to work or work late at night. The underlying issue here is the person who does not trust in the Lord and seeks to build for himself security without God. It is all in vain and so he gives up his every day to work! </a:t>
            </a:r>
          </a:p>
          <a:p>
            <a:endParaRPr lang="en-US" baseline="0" dirty="0" smtClean="0"/>
          </a:p>
          <a:p>
            <a:r>
              <a:rPr lang="en-US" baseline="0" dirty="0" smtClean="0"/>
              <a:t>The One who instituted work, also gave Israel the Sabbath and later told His apostles, “rest a while” (Mk. 6:31).  Often those who are workaholics fail in faith as well and find it a burden and waste of time to give honor to God in worship for what they can do. What they have not learned is Ps. 127:1 or 2.  Further, the workaholic will often neglect family time and responsibilities to remain immersed in work.  He needs to recognize that children are a heritage from the Lord and enjoy them as a reward from the Lord and train them up to honor the Lord and stand against the enemies of truth (127:3-5; Pr. 22:6; etc.). A man may toil to build and care for his physical house, but God gives and builds us the enduring house through our children!</a:t>
            </a:r>
          </a:p>
          <a:p>
            <a:endParaRPr lang="en-US" baseline="0" dirty="0" smtClean="0"/>
          </a:p>
          <a:p>
            <a:r>
              <a:rPr lang="en-US" baseline="0" dirty="0" smtClean="0"/>
              <a:t>“</a:t>
            </a:r>
            <a:r>
              <a:rPr lang="en-US" sz="1200" b="0" i="0" kern="1200" dirty="0" smtClean="0">
                <a:solidFill>
                  <a:schemeClr val="tx1"/>
                </a:solidFill>
                <a:effectLst/>
                <a:latin typeface="+mn-lt"/>
                <a:ea typeface="+mn-ea"/>
                <a:cs typeface="+mn-cs"/>
              </a:rPr>
              <a:t>We, sadly enough, have reversed our priorities from that given in this Psalm. Many have come to view children as a curse and work as the means of finding fulfillment and security. This is evident in the trend of the women’s movement. They are seeking to be released from the “slavery and drudgery of homemaking.” Instead, they are pursuing careers to find “fulfillment.” This is demonstrated by two observations: at worst, many women prefer abortions to relinquishing their occupations. At best, other women are willing for their children to be raised by institutions rather than to rear their own children at home” (Bob</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Deffinbaugh</a:t>
            </a:r>
            <a:r>
              <a:rPr lang="en-US" sz="1200" b="0" i="0" kern="1200" baseline="0" dirty="0" smtClean="0">
                <a:solidFill>
                  <a:schemeClr val="tx1"/>
                </a:solidFill>
                <a:effectLst/>
                <a:latin typeface="+mn-lt"/>
                <a:ea typeface="+mn-ea"/>
                <a:cs typeface="+mn-cs"/>
              </a:rPr>
              <a:t>, </a:t>
            </a:r>
            <a:r>
              <a:rPr lang="en-US" dirty="0" smtClean="0">
                <a:hlinkClick r:id="rId3"/>
              </a:rPr>
              <a:t>http://bible.org/seriespage/psalm-127-word-workaholics</a:t>
            </a:r>
            <a:r>
              <a:rPr lang="en-US" dirty="0" smtClean="0"/>
              <a:t>)</a:t>
            </a:r>
            <a:endParaRPr lang="en-US" dirty="0"/>
          </a:p>
        </p:txBody>
      </p:sp>
      <p:sp>
        <p:nvSpPr>
          <p:cNvPr id="4" name="Slide Number Placeholder 3"/>
          <p:cNvSpPr>
            <a:spLocks noGrp="1"/>
          </p:cNvSpPr>
          <p:nvPr>
            <p:ph type="sldNum" sz="quarter" idx="10"/>
          </p:nvPr>
        </p:nvSpPr>
        <p:spPr/>
        <p:txBody>
          <a:bodyPr/>
          <a:lstStyle/>
          <a:p>
            <a:fld id="{EA733CF9-717E-4649-9F54-9C3040DDC9D0}" type="slidenum">
              <a:rPr lang="en-US" smtClean="0"/>
              <a:t>6</a:t>
            </a:fld>
            <a:endParaRPr lang="en-US"/>
          </a:p>
        </p:txBody>
      </p:sp>
    </p:spTree>
    <p:extLst>
      <p:ext uri="{BB962C8B-B14F-4D97-AF65-F5344CB8AC3E}">
        <p14:creationId xmlns:p14="http://schemas.microsoft.com/office/powerpoint/2010/main" val="176577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A733CF9-717E-4649-9F54-9C3040DDC9D0}" type="slidenum">
              <a:rPr lang="en-US" smtClean="0"/>
              <a:t>7</a:t>
            </a:fld>
            <a:endParaRPr lang="en-US"/>
          </a:p>
        </p:txBody>
      </p:sp>
    </p:spTree>
    <p:extLst>
      <p:ext uri="{BB962C8B-B14F-4D97-AF65-F5344CB8AC3E}">
        <p14:creationId xmlns:p14="http://schemas.microsoft.com/office/powerpoint/2010/main" val="176577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FAF1C-7A92-4A46-8950-3442B5EFBA45}" type="slidenum">
              <a:rPr lang="en-US" smtClean="0"/>
              <a:t>9</a:t>
            </a:fld>
            <a:endParaRPr lang="en-US"/>
          </a:p>
        </p:txBody>
      </p:sp>
    </p:spTree>
    <p:extLst>
      <p:ext uri="{BB962C8B-B14F-4D97-AF65-F5344CB8AC3E}">
        <p14:creationId xmlns:p14="http://schemas.microsoft.com/office/powerpoint/2010/main" val="4842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often</a:t>
            </a:r>
            <a:r>
              <a:rPr lang="en-US" baseline="0" dirty="0" smtClean="0"/>
              <a:t> display such little control over their tongues or the simply put, they display their tongue is controlled by wickedness. They complain and grumble. It is so easy to complain and grumble. When its hot they complain it is too hot. When it is cold it is too cold. The poor complain against the rich; the sick grumble about their lot. The worldly Christian complains against preaching on worldliness and calls it negative. Many use flattery and obese words to deceive the hearts of others. They bite and devour preachers of righteousness but then publish to others how much they love God. They speak great words against some and great words for others to gain advantage.</a:t>
            </a:r>
            <a:endParaRPr lang="en-US" dirty="0"/>
          </a:p>
        </p:txBody>
      </p:sp>
      <p:sp>
        <p:nvSpPr>
          <p:cNvPr id="4" name="Slide Number Placeholder 3"/>
          <p:cNvSpPr>
            <a:spLocks noGrp="1"/>
          </p:cNvSpPr>
          <p:nvPr>
            <p:ph type="sldNum" sz="quarter" idx="10"/>
          </p:nvPr>
        </p:nvSpPr>
        <p:spPr/>
        <p:txBody>
          <a:bodyPr/>
          <a:lstStyle/>
          <a:p>
            <a:fld id="{EA733CF9-717E-4649-9F54-9C3040DDC9D0}" type="slidenum">
              <a:rPr lang="en-US" smtClean="0"/>
              <a:t>10</a:t>
            </a:fld>
            <a:endParaRPr lang="en-US"/>
          </a:p>
        </p:txBody>
      </p:sp>
    </p:spTree>
    <p:extLst>
      <p:ext uri="{BB962C8B-B14F-4D97-AF65-F5344CB8AC3E}">
        <p14:creationId xmlns:p14="http://schemas.microsoft.com/office/powerpoint/2010/main" val="206475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literal</a:t>
            </a:r>
            <a:r>
              <a:rPr lang="en-US" baseline="0" dirty="0" smtClean="0"/>
              <a:t> meaning of the word euphemism is literally have good speech (</a:t>
            </a:r>
            <a:r>
              <a:rPr lang="en-US" sz="1200" b="0" i="0" kern="1200" baseline="0" dirty="0" smtClean="0">
                <a:solidFill>
                  <a:schemeClr val="tx1"/>
                </a:solidFill>
                <a:effectLst/>
                <a:latin typeface="+mn-lt"/>
                <a:ea typeface="+mn-ea"/>
                <a:cs typeface="+mn-cs"/>
              </a:rPr>
              <a:t>good</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eu</a:t>
            </a:r>
            <a:r>
              <a:rPr lang="en-US" sz="1200" b="0" i="1"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 </a:t>
            </a:r>
            <a:r>
              <a:rPr lang="en-US" sz="1200" b="0" i="1" kern="1200" dirty="0" err="1" smtClean="0">
                <a:solidFill>
                  <a:schemeClr val="tx1"/>
                </a:solidFill>
                <a:effectLst/>
                <a:latin typeface="+mn-lt"/>
                <a:ea typeface="+mn-ea"/>
                <a:cs typeface="+mn-cs"/>
              </a:rPr>
              <a:t>phēmē</a:t>
            </a:r>
            <a:r>
              <a:rPr lang="en-US" sz="1200" b="0" i="0" kern="1200" dirty="0" smtClean="0">
                <a:solidFill>
                  <a:schemeClr val="tx1"/>
                </a:solidFill>
                <a:effectLst/>
                <a:latin typeface="+mn-lt"/>
                <a:ea typeface="+mn-ea"/>
                <a:cs typeface="+mn-cs"/>
              </a:rPr>
              <a:t> speech).</a:t>
            </a:r>
            <a:r>
              <a:rPr lang="en-US" sz="1200" b="0" i="0" kern="1200" baseline="0" dirty="0" smtClean="0">
                <a:solidFill>
                  <a:schemeClr val="tx1"/>
                </a:solidFill>
                <a:effectLst/>
                <a:latin typeface="+mn-lt"/>
                <a:ea typeface="+mn-ea"/>
                <a:cs typeface="+mn-cs"/>
              </a:rPr>
              <a:t> But the idea is to give a good or less offensive word for something else. Saying that someone passed away or fell asleep simply means they died.  But some euphemism have actually been created to be more offensive than the concept or reality of that which is being discussed.  Taking “death” as the example, we might say “he assumed room temperature,” or “he kicked the bucket” or “he is pushing up daisies” is actually more insulting than just saying, he died. But I am not even speaking so much about that as I am, using what some deem as good words as substitutes for bad ones. Substituting another word for something vulgar or disrespectful.  </a:t>
            </a:r>
            <a:r>
              <a:rPr lang="en-US" sz="1200" b="0" i="0" kern="1200" baseline="0" dirty="0" err="1" smtClean="0">
                <a:solidFill>
                  <a:schemeClr val="tx1"/>
                </a:solidFill>
                <a:effectLst/>
                <a:latin typeface="+mn-lt"/>
                <a:ea typeface="+mn-ea"/>
                <a:cs typeface="+mn-cs"/>
              </a:rPr>
              <a:t>OMG</a:t>
            </a:r>
            <a:r>
              <a:rPr lang="en-US" sz="1200" b="0" i="0" kern="1200" baseline="0" dirty="0" smtClean="0">
                <a:solidFill>
                  <a:schemeClr val="tx1"/>
                </a:solidFill>
                <a:effectLst/>
                <a:latin typeface="+mn-lt"/>
                <a:ea typeface="+mn-ea"/>
                <a:cs typeface="+mn-cs"/>
              </a:rPr>
              <a:t> is not necessarily foul, but it is disrespectful to God to go around saying “Oh my God.”  The same seems obviously true with “Oh my Word.” “Dang,” “Darn,” “Jeez,” etc. are words to replace other words. Ask yourselves, will using expressions justify me in the day of judgment before an all holy God (Matt. 12:37).</a:t>
            </a:r>
            <a:endParaRPr lang="en-US" dirty="0"/>
          </a:p>
        </p:txBody>
      </p:sp>
      <p:sp>
        <p:nvSpPr>
          <p:cNvPr id="4" name="Slide Number Placeholder 3"/>
          <p:cNvSpPr>
            <a:spLocks noGrp="1"/>
          </p:cNvSpPr>
          <p:nvPr>
            <p:ph type="sldNum" sz="quarter" idx="10"/>
          </p:nvPr>
        </p:nvSpPr>
        <p:spPr/>
        <p:txBody>
          <a:bodyPr/>
          <a:lstStyle/>
          <a:p>
            <a:fld id="{087FAF1C-7A92-4A46-8950-3442B5EFBA45}" type="slidenum">
              <a:rPr lang="en-US" smtClean="0"/>
              <a:t>11</a:t>
            </a:fld>
            <a:endParaRPr lang="en-US"/>
          </a:p>
        </p:txBody>
      </p:sp>
    </p:spTree>
    <p:extLst>
      <p:ext uri="{BB962C8B-B14F-4D97-AF65-F5344CB8AC3E}">
        <p14:creationId xmlns:p14="http://schemas.microsoft.com/office/powerpoint/2010/main" val="4842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9B382B-D98C-44CF-984E-0460D1DEE36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153597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B382B-D98C-44CF-984E-0460D1DEE36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157300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B382B-D98C-44CF-984E-0460D1DEE36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184507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B382B-D98C-44CF-984E-0460D1DEE36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279752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9B382B-D98C-44CF-984E-0460D1DEE362}"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249826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9B382B-D98C-44CF-984E-0460D1DEE362}"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146892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9B382B-D98C-44CF-984E-0460D1DEE362}" type="datetimeFigureOut">
              <a:rPr lang="en-US" smtClean="0"/>
              <a:t>7/26/2012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125240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9B382B-D98C-44CF-984E-0460D1DEE362}" type="datetimeFigureOut">
              <a:rPr lang="en-US" smtClean="0"/>
              <a:t>7/26/2012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406748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B382B-D98C-44CF-984E-0460D1DEE362}" type="datetimeFigureOut">
              <a:rPr lang="en-US" smtClean="0"/>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388952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B382B-D98C-44CF-984E-0460D1DEE362}"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273114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9B382B-D98C-44CF-984E-0460D1DEE362}"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0B27F-DDB3-44AE-BAD1-EBEC942D996F}" type="slidenum">
              <a:rPr lang="en-US" smtClean="0"/>
              <a:t>‹#›</a:t>
            </a:fld>
            <a:endParaRPr lang="en-US"/>
          </a:p>
        </p:txBody>
      </p:sp>
    </p:spTree>
    <p:extLst>
      <p:ext uri="{BB962C8B-B14F-4D97-AF65-F5344CB8AC3E}">
        <p14:creationId xmlns:p14="http://schemas.microsoft.com/office/powerpoint/2010/main" val="2595105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B382B-D98C-44CF-984E-0460D1DEE362}" type="datetimeFigureOut">
              <a:rPr lang="en-US" smtClean="0"/>
              <a:t>7/26/2012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0B27F-DDB3-44AE-BAD1-EBEC942D996F}" type="slidenum">
              <a:rPr lang="en-US" smtClean="0"/>
              <a:t>‹#›</a:t>
            </a:fld>
            <a:endParaRPr lang="en-US"/>
          </a:p>
        </p:txBody>
      </p:sp>
    </p:spTree>
    <p:extLst>
      <p:ext uri="{BB962C8B-B14F-4D97-AF65-F5344CB8AC3E}">
        <p14:creationId xmlns:p14="http://schemas.microsoft.com/office/powerpoint/2010/main" val="199565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bible.org/seriespage/psalm-127-word-workaholics" TargetMode="External"/><Relationship Id="rId4" Type="http://schemas.openxmlformats.org/officeDocument/2006/relationships/hyperlink" Target="http://bible.org/seriespage/psalm-127-word-workaholic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chemeClr val="bg1"/>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209800"/>
            <a:ext cx="3581400" cy="3429000"/>
          </a:xfrm>
        </p:spPr>
        <p:txBody>
          <a:bodyPr>
            <a:normAutofit lnSpcReduction="10000"/>
          </a:bodyPr>
          <a:lstStyle/>
          <a:p>
            <a:r>
              <a:rPr lang="en-US" dirty="0" smtClean="0"/>
              <a:t>What does a tornado mean to you?</a:t>
            </a:r>
          </a:p>
          <a:p>
            <a:r>
              <a:rPr lang="en-US" dirty="0" smtClean="0"/>
              <a:t>Idea of title seen in folktales</a:t>
            </a:r>
          </a:p>
          <a:p>
            <a:r>
              <a:rPr lang="en-US" dirty="0" smtClean="0"/>
              <a:t>Spoken of in scripture</a:t>
            </a:r>
          </a:p>
        </p:txBody>
      </p:sp>
      <p:pic>
        <p:nvPicPr>
          <p:cNvPr id="1027" name="Picture 3" descr="C:\Users\Steven\AppData\Local\Microsoft\Windows\Temporary Internet Files\Content.IE5\EXHVBVOP\MP900406941[1].jpg"/>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419601" y="1981200"/>
            <a:ext cx="472440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BEBA8EAE-BF5A-486C-A8C5-ECC9F3942E4B}">
                <a14:imgProps xmlns:a14="http://schemas.microsoft.com/office/drawing/2010/main">
                  <a14:imgLayer r:embed="rId6">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682625" y="533400"/>
            <a:ext cx="7778750"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6477000"/>
            <a:ext cx="4131837" cy="369332"/>
          </a:xfrm>
          <a:prstGeom prst="rect">
            <a:avLst/>
          </a:prstGeom>
          <a:noFill/>
        </p:spPr>
        <p:txBody>
          <a:bodyPr wrap="none" rtlCol="0">
            <a:spAutoFit/>
          </a:bodyPr>
          <a:lstStyle/>
          <a:p>
            <a:r>
              <a:rPr lang="en-US" i="1" dirty="0" smtClean="0"/>
              <a:t>All verses are from the </a:t>
            </a:r>
            <a:r>
              <a:rPr lang="en-US" i="1" dirty="0" err="1" smtClean="0"/>
              <a:t>NKJV</a:t>
            </a:r>
            <a:r>
              <a:rPr lang="en-US" i="1" dirty="0" smtClean="0"/>
              <a:t> unless noted.</a:t>
            </a:r>
            <a:endParaRPr lang="en-US" i="1" dirty="0"/>
          </a:p>
        </p:txBody>
      </p:sp>
    </p:spTree>
    <p:extLst>
      <p:ext uri="{BB962C8B-B14F-4D97-AF65-F5344CB8AC3E}">
        <p14:creationId xmlns:p14="http://schemas.microsoft.com/office/powerpoint/2010/main" val="10810605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 In Heeding Empty Words</a:t>
            </a:r>
            <a:endParaRPr lang="en-US" dirty="0"/>
          </a:p>
        </p:txBody>
      </p:sp>
      <p:sp>
        <p:nvSpPr>
          <p:cNvPr id="5" name="Content Placeholder 4"/>
          <p:cNvSpPr>
            <a:spLocks noGrp="1"/>
          </p:cNvSpPr>
          <p:nvPr>
            <p:ph idx="1"/>
          </p:nvPr>
        </p:nvSpPr>
        <p:spPr>
          <a:xfrm>
            <a:off x="381000" y="1600200"/>
            <a:ext cx="8458200" cy="5257800"/>
          </a:xfrm>
        </p:spPr>
        <p:txBody>
          <a:bodyPr>
            <a:normAutofit fontScale="92500" lnSpcReduction="10000"/>
          </a:bodyPr>
          <a:lstStyle/>
          <a:p>
            <a:r>
              <a:rPr lang="en-US" dirty="0" smtClean="0"/>
              <a:t>“Who make a man an offender by a word, And lay a snare for him who reproves in the gate, And turn aside the just by empty words” (Is. 29:21)</a:t>
            </a:r>
          </a:p>
          <a:p>
            <a:pPr lvl="1"/>
            <a:r>
              <a:rPr lang="en-US" dirty="0" smtClean="0"/>
              <a:t>From grumbling to using flattery (Jude 1:16; 2 Pet. 2:18)</a:t>
            </a:r>
          </a:p>
          <a:p>
            <a:pPr lvl="1"/>
            <a:r>
              <a:rPr lang="en-US" dirty="0" smtClean="0"/>
              <a:t>False wisdom (Ezek. 18:1-4)</a:t>
            </a:r>
          </a:p>
          <a:p>
            <a:pPr lvl="2"/>
            <a:r>
              <a:rPr lang="en-US" dirty="0" smtClean="0"/>
              <a:t>“one church is as good as another”</a:t>
            </a:r>
          </a:p>
          <a:p>
            <a:pPr lvl="2"/>
            <a:r>
              <a:rPr lang="en-US" dirty="0" smtClean="0"/>
              <a:t>“join the church of your choice”</a:t>
            </a:r>
          </a:p>
          <a:p>
            <a:pPr lvl="2"/>
            <a:r>
              <a:rPr lang="en-US" dirty="0" smtClean="0"/>
              <a:t>“truth is relative”</a:t>
            </a:r>
          </a:p>
          <a:p>
            <a:pPr lvl="2"/>
            <a:r>
              <a:rPr lang="en-US" dirty="0" smtClean="0"/>
              <a:t>“once saved, always saved”</a:t>
            </a:r>
          </a:p>
          <a:p>
            <a:pPr lvl="2"/>
            <a:r>
              <a:rPr lang="en-US" dirty="0" smtClean="0"/>
              <a:t>“what’s in a name, a rose called by any other name smells just as sweet”</a:t>
            </a:r>
          </a:p>
          <a:p>
            <a:pPr lvl="2"/>
            <a:r>
              <a:rPr lang="en-US" dirty="0" smtClean="0"/>
              <a:t>“salvation is by faith alone”</a:t>
            </a:r>
          </a:p>
          <a:p>
            <a:pPr lvl="2"/>
            <a:r>
              <a:rPr lang="en-US" dirty="0" smtClean="0"/>
              <a:t>“emphasize the positive, eliminate the negative”</a:t>
            </a:r>
          </a:p>
          <a:p>
            <a:pPr lvl="1"/>
            <a:endParaRPr lang="en-US" dirty="0" smtClean="0"/>
          </a:p>
        </p:txBody>
      </p:sp>
    </p:spTree>
    <p:extLst>
      <p:ext uri="{BB962C8B-B14F-4D97-AF65-F5344CB8AC3E}">
        <p14:creationId xmlns:p14="http://schemas.microsoft.com/office/powerpoint/2010/main" val="2001410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M3OOC1YU\MP900401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762000" y="152400"/>
            <a:ext cx="7732713" cy="6553200"/>
          </a:xfrm>
        </p:spPr>
        <p:txBody>
          <a:bodyPr anchor="t" anchorCtr="0">
            <a:normAutofit/>
          </a:bodyPr>
          <a:lstStyle/>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“But I say to you that for every idle word men may speak, they will give account of it in the day of judgment” (Matt. 12:36)</a:t>
            </a:r>
          </a:p>
          <a:p>
            <a:pPr marL="914400" lvl="1" indent="-457200">
              <a:buFont typeface="Arial" pitchFamily="34" charset="0"/>
              <a:buChar char="•"/>
            </a:pPr>
            <a:r>
              <a:rPr lang="en-US" sz="2800" dirty="0" smtClean="0">
                <a:solidFill>
                  <a:schemeClr val="bg1"/>
                </a:solidFill>
              </a:rPr>
              <a:t>Care in the words we use</a:t>
            </a:r>
          </a:p>
          <a:p>
            <a:pPr marL="914400" lvl="1" indent="-457200">
              <a:buFont typeface="Arial" pitchFamily="34" charset="0"/>
              <a:buChar char="•"/>
            </a:pPr>
            <a:r>
              <a:rPr lang="en-US" sz="2800" dirty="0" smtClean="0">
                <a:solidFill>
                  <a:schemeClr val="bg1"/>
                </a:solidFill>
              </a:rPr>
              <a:t>Be thankful (Eph. 5:5)</a:t>
            </a:r>
          </a:p>
          <a:p>
            <a:pPr marL="1371600" lvl="2" indent="-457200">
              <a:buFont typeface="Arial" pitchFamily="34" charset="0"/>
              <a:buChar char="•"/>
            </a:pPr>
            <a:r>
              <a:rPr lang="en-US" sz="2600" dirty="0" smtClean="0">
                <a:solidFill>
                  <a:schemeClr val="bg1"/>
                </a:solidFill>
              </a:rPr>
              <a:t>Count your blessings and gives words of thanksgiving rather than complaining</a:t>
            </a:r>
          </a:p>
          <a:p>
            <a:pPr marL="914400" lvl="1" indent="-457200">
              <a:buFont typeface="Arial" pitchFamily="34" charset="0"/>
              <a:buChar char="•"/>
            </a:pPr>
            <a:r>
              <a:rPr lang="en-US" sz="2800" dirty="0" smtClean="0">
                <a:solidFill>
                  <a:schemeClr val="bg1"/>
                </a:solidFill>
              </a:rPr>
              <a:t>Speak the truth rather than flattery (Eph. 4:15)</a:t>
            </a:r>
          </a:p>
          <a:p>
            <a:pPr marL="914400" lvl="1" indent="-457200">
              <a:buFont typeface="Arial" pitchFamily="34" charset="0"/>
              <a:buChar char="•"/>
            </a:pPr>
            <a:r>
              <a:rPr lang="en-US" sz="2800" dirty="0" smtClean="0">
                <a:solidFill>
                  <a:schemeClr val="bg1"/>
                </a:solidFill>
              </a:rPr>
              <a:t>Avoid euphemisms for “bad” words (darn, dang, </a:t>
            </a:r>
            <a:r>
              <a:rPr lang="en-US" sz="2800" dirty="0" err="1" smtClean="0">
                <a:solidFill>
                  <a:schemeClr val="bg1"/>
                </a:solidFill>
              </a:rPr>
              <a:t>OMG</a:t>
            </a:r>
            <a:r>
              <a:rPr lang="en-US" sz="2800" dirty="0" smtClean="0">
                <a:solidFill>
                  <a:schemeClr val="bg1"/>
                </a:solidFill>
              </a:rPr>
              <a:t>, Gosh, etc.)</a:t>
            </a:r>
          </a:p>
          <a:p>
            <a:pPr marL="1371600" lvl="2" indent="-457200">
              <a:buFont typeface="Arial" pitchFamily="34" charset="0"/>
              <a:buChar char="•"/>
            </a:pPr>
            <a:r>
              <a:rPr lang="en-US" sz="2600" dirty="0" smtClean="0">
                <a:solidFill>
                  <a:schemeClr val="bg1"/>
                </a:solidFill>
              </a:rPr>
              <a:t>Not talking about euphemisms for neutral things (“fell asleep” for “died”)</a:t>
            </a:r>
          </a:p>
        </p:txBody>
      </p:sp>
    </p:spTree>
    <p:extLst>
      <p:ext uri="{BB962C8B-B14F-4D97-AF65-F5344CB8AC3E}">
        <p14:creationId xmlns:p14="http://schemas.microsoft.com/office/powerpoint/2010/main" val="3582437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01" name="Picture 5" descr="C:\Users\Steven\AppData\Local\Microsoft\Windows\Temporary Internet Files\Content.IE5\1VYLOMDM\MP900448748[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274638"/>
            <a:ext cx="7924800" cy="1143000"/>
          </a:xfrm>
        </p:spPr>
        <p:txBody>
          <a:bodyPr>
            <a:prstTxWarp prst="textCanUp">
              <a:avLst/>
            </a:prstTxWarp>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Will They Reap? </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5" name="Content Placeholder 4"/>
          <p:cNvSpPr>
            <a:spLocks noGrp="1"/>
          </p:cNvSpPr>
          <p:nvPr>
            <p:ph idx="1"/>
          </p:nvPr>
        </p:nvSpPr>
        <p:spPr>
          <a:xfrm>
            <a:off x="457200" y="1600200"/>
            <a:ext cx="8458200" cy="4525963"/>
          </a:xfrm>
        </p:spPr>
        <p:txBody>
          <a:bodyPr>
            <a:noAutofit/>
          </a:bodyPr>
          <a:lstStyle/>
          <a:p>
            <a:r>
              <a:rPr lang="en-U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If they do not:</a:t>
            </a:r>
          </a:p>
          <a:p>
            <a:pPr lvl="1"/>
            <a:r>
              <a:rPr lang="en-US" sz="3600" b="1" spc="-7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Hear Jesus (Acts 3:22, 23; Matt. 7:26, 27)</a:t>
            </a:r>
          </a:p>
          <a:p>
            <a:pPr lvl="1"/>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Believe in Jesus (Jn. 8:24)</a:t>
            </a:r>
          </a:p>
          <a:p>
            <a:pPr lvl="1"/>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Repent  </a:t>
            </a:r>
            <a:r>
              <a:rPr lang="en-US" sz="3600" b="1" spc="5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 sins (</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Luke 13:3; Acts 17:30)</a:t>
            </a:r>
          </a:p>
          <a:p>
            <a:pPr lvl="1"/>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Confess Jesus (</a:t>
            </a:r>
            <a:r>
              <a:rPr lang="en-US" sz="3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Lk</a:t>
            </a:r>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12:8, 9)</a:t>
            </a:r>
          </a:p>
          <a:p>
            <a:pPr lvl="1"/>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Be baptized into Jesus (Mk. 16:15, 16; 2 Thess. 1:8)</a:t>
            </a:r>
            <a:endPar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808367914"/>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par>
                          <p:cTn id="23" fill="hold">
                            <p:stCondLst>
                              <p:cond delay="0"/>
                            </p:stCondLst>
                            <p:childTnLst>
                              <p:par>
                                <p:cTn id="24" presetID="6" presetClass="entr" presetSubtype="16" fill="hold" nodeType="afterEffect">
                                  <p:stCondLst>
                                    <p:cond delay="0"/>
                                  </p:stCondLst>
                                  <p:childTnLst>
                                    <p:set>
                                      <p:cBhvr>
                                        <p:cTn id="25" dur="1" fill="hold">
                                          <p:stCondLst>
                                            <p:cond delay="0"/>
                                          </p:stCondLst>
                                        </p:cTn>
                                        <p:tgtEl>
                                          <p:spTgt spid="4101"/>
                                        </p:tgtEl>
                                        <p:attrNameLst>
                                          <p:attrName>style.visibility</p:attrName>
                                        </p:attrNameLst>
                                      </p:cBhvr>
                                      <p:to>
                                        <p:strVal val="visible"/>
                                      </p:to>
                                    </p:set>
                                    <p:animEffect transition="in" filter="circle(in)">
                                      <p:cBhvr>
                                        <p:cTn id="26"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2" name="Picture 4" descr="C:\Users\Steven\AppData\Local\Microsoft\Windows\Temporary Internet Files\Content.IE5\EXHVBVOP\MC90008846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2378" y="1485900"/>
            <a:ext cx="1773022" cy="125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3962400" cy="1143000"/>
          </a:xfrm>
        </p:spPr>
        <p:txBody>
          <a:bodyPr/>
          <a:lstStyle/>
          <a:p>
            <a:r>
              <a:rPr lang="en-US" dirty="0" smtClean="0"/>
              <a:t>Hosea 8:1-7</a:t>
            </a:r>
            <a:endParaRPr lang="en-US" dirty="0"/>
          </a:p>
        </p:txBody>
      </p:sp>
      <p:sp>
        <p:nvSpPr>
          <p:cNvPr id="3" name="Content Placeholder 2"/>
          <p:cNvSpPr>
            <a:spLocks noGrp="1"/>
          </p:cNvSpPr>
          <p:nvPr>
            <p:ph idx="1"/>
          </p:nvPr>
        </p:nvSpPr>
        <p:spPr>
          <a:xfrm>
            <a:off x="457200" y="762000"/>
            <a:ext cx="8305800" cy="5638800"/>
          </a:xfrm>
        </p:spPr>
        <p:txBody>
          <a:bodyPr>
            <a:noAutofit/>
          </a:bodyPr>
          <a:lstStyle/>
          <a:p>
            <a:pPr marL="0" indent="0">
              <a:buNone/>
            </a:pPr>
            <a:r>
              <a:rPr lang="en-US" sz="2400" dirty="0" smtClean="0"/>
              <a:t>1  "Set the trumpet to your mouth! </a:t>
            </a:r>
            <a:r>
              <a:rPr lang="en-US" sz="2400" u="sng" dirty="0" smtClean="0"/>
              <a:t>He shall come like an eagle </a:t>
            </a:r>
            <a:r>
              <a:rPr lang="en-US" sz="2400" dirty="0" smtClean="0"/>
              <a:t>against the house of the LORD, </a:t>
            </a:r>
            <a:r>
              <a:rPr lang="en-US" sz="2400" u="sng" dirty="0" smtClean="0"/>
              <a:t>Because</a:t>
            </a:r>
            <a:r>
              <a:rPr lang="en-US" sz="2400" dirty="0" smtClean="0"/>
              <a:t> they have transgressed My covenant </a:t>
            </a:r>
            <a:r>
              <a:rPr lang="en-US" sz="2400" u="sng" dirty="0" smtClean="0"/>
              <a:t>And</a:t>
            </a:r>
            <a:r>
              <a:rPr lang="en-US" sz="2400" dirty="0" smtClean="0"/>
              <a:t> rebelled against My law.</a:t>
            </a:r>
          </a:p>
          <a:p>
            <a:pPr marL="0" indent="0">
              <a:buNone/>
            </a:pPr>
            <a:r>
              <a:rPr lang="en-US" sz="2400" dirty="0" smtClean="0"/>
              <a:t>2  Israel will cry to Me, ‘My God, we know You!’</a:t>
            </a:r>
          </a:p>
          <a:p>
            <a:pPr marL="0" indent="0">
              <a:buNone/>
            </a:pPr>
            <a:r>
              <a:rPr lang="en-US" sz="2400" dirty="0" smtClean="0"/>
              <a:t>3  Israel has rejected the good; The enemy will pursue him.</a:t>
            </a:r>
          </a:p>
          <a:p>
            <a:pPr marL="0" indent="0">
              <a:buNone/>
            </a:pPr>
            <a:r>
              <a:rPr lang="en-US" sz="2400" dirty="0" smtClean="0"/>
              <a:t>4  "They set up kings, but not by Me; They made princes, but I did not acknowledge them. From their silver and gold They made idols for themselves—That they might be cut off.</a:t>
            </a:r>
          </a:p>
          <a:p>
            <a:pPr marL="0" indent="0">
              <a:buNone/>
            </a:pPr>
            <a:r>
              <a:rPr lang="en-US" sz="2400" dirty="0" smtClean="0"/>
              <a:t>5  Your calf is rejected, O Samaria! My anger is aroused against them—How long until they attain to innocence?</a:t>
            </a:r>
          </a:p>
          <a:p>
            <a:pPr marL="0" indent="0">
              <a:buNone/>
            </a:pPr>
            <a:r>
              <a:rPr lang="en-US" sz="2400" dirty="0" smtClean="0"/>
              <a:t>6  For from Israel is even this: A workman made it, and it is not God; But the calf of Samaria shall be broken to pieces.</a:t>
            </a:r>
          </a:p>
          <a:p>
            <a:pPr marL="0" indent="0">
              <a:buNone/>
            </a:pPr>
            <a:r>
              <a:rPr lang="en-US" sz="2400" dirty="0" smtClean="0"/>
              <a:t>7  "</a:t>
            </a: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They sow the wind, And reap the whirlwind. </a:t>
            </a:r>
            <a:r>
              <a:rPr lang="en-US" sz="2400" dirty="0" smtClean="0"/>
              <a:t>The stalk has no bud; It shall never produce meal. If it should produce, Aliens would swallow it up.</a:t>
            </a:r>
          </a:p>
        </p:txBody>
      </p:sp>
    </p:spTree>
    <p:extLst>
      <p:ext uri="{BB962C8B-B14F-4D97-AF65-F5344CB8AC3E}">
        <p14:creationId xmlns:p14="http://schemas.microsoft.com/office/powerpoint/2010/main" val="15181424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65311" cy="1143000"/>
          </a:xfrm>
        </p:spPr>
        <p:txBody>
          <a:bodyPr>
            <a:normAutofit fontScale="90000"/>
          </a:bodyPr>
          <a:lstStyle/>
          <a:p>
            <a:r>
              <a:rPr lang="en-US" b="1" dirty="0" smtClean="0"/>
              <a:t>From The Prophecy</a:t>
            </a:r>
            <a:endParaRPr lang="en-US" b="1" dirty="0"/>
          </a:p>
        </p:txBody>
      </p:sp>
      <p:sp>
        <p:nvSpPr>
          <p:cNvPr id="3" name="Content Placeholder 2"/>
          <p:cNvSpPr>
            <a:spLocks noGrp="1"/>
          </p:cNvSpPr>
          <p:nvPr>
            <p:ph idx="1"/>
          </p:nvPr>
        </p:nvSpPr>
        <p:spPr>
          <a:xfrm>
            <a:off x="457200" y="1600200"/>
            <a:ext cx="5105400" cy="5257800"/>
          </a:xfrm>
        </p:spPr>
        <p:txBody>
          <a:bodyPr>
            <a:normAutofit/>
          </a:bodyPr>
          <a:lstStyle/>
          <a:p>
            <a:r>
              <a:rPr lang="en-US" dirty="0" smtClean="0"/>
              <a:t>The enemy would come down upon the house</a:t>
            </a:r>
            <a:r>
              <a:rPr lang="en-US" dirty="0"/>
              <a:t> </a:t>
            </a:r>
            <a:r>
              <a:rPr lang="en-US" dirty="0" smtClean="0"/>
              <a:t>of God as swift as an eagle</a:t>
            </a:r>
          </a:p>
          <a:p>
            <a:pPr lvl="1"/>
            <a:r>
              <a:rPr lang="en-US" dirty="0" smtClean="0"/>
              <a:t>Reason 1: they have transgressed My covenant</a:t>
            </a:r>
          </a:p>
          <a:p>
            <a:pPr lvl="1"/>
            <a:r>
              <a:rPr lang="en-US" dirty="0" smtClean="0"/>
              <a:t>Reason 2: they have rejected the good</a:t>
            </a:r>
          </a:p>
          <a:p>
            <a:pPr lvl="2"/>
            <a:r>
              <a:rPr lang="en-US" dirty="0" smtClean="0"/>
              <a:t>Set up kings but not by the Lord</a:t>
            </a:r>
          </a:p>
          <a:p>
            <a:pPr lvl="2"/>
            <a:r>
              <a:rPr lang="en-US" dirty="0" smtClean="0"/>
              <a:t>Set up gods of silver and gold</a:t>
            </a:r>
            <a:endParaRPr lang="en-US" dirty="0"/>
          </a:p>
        </p:txBody>
      </p:sp>
      <p:pic>
        <p:nvPicPr>
          <p:cNvPr id="3074" name="Picture 2" descr="C:\Users\Steven\AppData\Local\Microsoft\Windows\Temporary Internet Files\Content.IE5\398FZMLU\MP90040709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15"/>
          <a:stretch/>
        </p:blipFill>
        <p:spPr bwMode="auto">
          <a:xfrm>
            <a:off x="5562600" y="76160"/>
            <a:ext cx="3502615" cy="2788444"/>
          </a:xfrm>
          <a:prstGeom prst="rect">
            <a:avLst/>
          </a:prstGeom>
          <a:ln>
            <a:noFill/>
          </a:ln>
          <a:effectLst>
            <a:glow rad="101600">
              <a:srgbClr val="FFC000">
                <a:alpha val="60000"/>
              </a:srgb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3505200"/>
            <a:ext cx="3124199" cy="3108543"/>
          </a:xfrm>
          <a:prstGeom prst="rect">
            <a:avLst/>
          </a:prstGeom>
          <a:effectLst>
            <a:glow rad="101600">
              <a:srgbClr val="FFC000">
                <a:alpha val="60000"/>
              </a:srgb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Arial" pitchFamily="34" charset="0"/>
              <a:buChar char="•"/>
            </a:pPr>
            <a:r>
              <a:rPr lang="en-US" sz="2800" dirty="0" smtClean="0"/>
              <a:t>Assyria was the “big bad wolf”</a:t>
            </a:r>
          </a:p>
          <a:p>
            <a:pPr marL="342900" indent="-342900">
              <a:buFont typeface="Arial" pitchFamily="34" charset="0"/>
              <a:buChar char="•"/>
            </a:pPr>
            <a:r>
              <a:rPr lang="en-US" sz="2800" dirty="0" smtClean="0"/>
              <a:t>Israel was like the three little pigs</a:t>
            </a:r>
          </a:p>
          <a:p>
            <a:pPr marL="342900" indent="-342900">
              <a:buFont typeface="Arial" pitchFamily="34" charset="0"/>
              <a:buChar char="•"/>
            </a:pPr>
            <a:r>
              <a:rPr lang="en-US" sz="2800" dirty="0" smtClean="0"/>
              <a:t>Their kings and gods were a “house of straw”</a:t>
            </a:r>
            <a:endParaRPr lang="en-US" sz="2800" dirty="0"/>
          </a:p>
        </p:txBody>
      </p:sp>
    </p:spTree>
    <p:extLst>
      <p:ext uri="{BB962C8B-B14F-4D97-AF65-F5344CB8AC3E}">
        <p14:creationId xmlns:p14="http://schemas.microsoft.com/office/powerpoint/2010/main" val="22805246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 For Preaching a Sermon Like This: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 prudent man foresees evil and hides himself, But the simple pass on and are punished” (Prov. 22:3)</a:t>
            </a:r>
          </a:p>
          <a:p>
            <a:pPr lvl="1"/>
            <a:r>
              <a:rPr lang="en-US" sz="3200" dirty="0" smtClean="0"/>
              <a:t>Foresees evil so that he may escape it</a:t>
            </a:r>
          </a:p>
          <a:p>
            <a:pPr lvl="1"/>
            <a:r>
              <a:rPr lang="en-US" sz="3200" dirty="0" smtClean="0"/>
              <a:t>A lot of Bible preaching foresees evil that hearers may escape it</a:t>
            </a:r>
          </a:p>
          <a:p>
            <a:pPr lvl="1"/>
            <a:r>
              <a:rPr lang="en-US" sz="3200" dirty="0" smtClean="0"/>
              <a:t>“Take heed to yourself and to the doctrine. Continue in them, for in doing this you will save both yourself and those who hear you” </a:t>
            </a:r>
            <a:br>
              <a:rPr lang="en-US" sz="3200" dirty="0" smtClean="0"/>
            </a:br>
            <a:r>
              <a:rPr lang="en-US" sz="3200" dirty="0" smtClean="0"/>
              <a:t>(1 Tim. 4:16)</a:t>
            </a:r>
          </a:p>
        </p:txBody>
      </p:sp>
    </p:spTree>
    <p:extLst>
      <p:ext uri="{BB962C8B-B14F-4D97-AF65-F5344CB8AC3E}">
        <p14:creationId xmlns:p14="http://schemas.microsoft.com/office/powerpoint/2010/main" val="1988608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M3OOC1YU\MP9004014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"They sow the wind, And reap the whirlwind” (Hos. 8:7)</a:t>
            </a:r>
            <a:endParaRPr lang="en-US"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Text Placeholder 2"/>
          <p:cNvSpPr>
            <a:spLocks noGrp="1"/>
          </p:cNvSpPr>
          <p:nvPr>
            <p:ph type="body" idx="1"/>
          </p:nvPr>
        </p:nvSpPr>
        <p:spPr/>
        <p:txBody>
          <a:bodyPr>
            <a:normAutofit/>
          </a:bodyPr>
          <a:lstStyle/>
          <a:p>
            <a:r>
              <a:rPr lang="en-US" sz="3200" dirty="0" smtClean="0">
                <a:solidFill>
                  <a:schemeClr val="bg1"/>
                </a:solidFill>
              </a:rPr>
              <a:t>What follows sowing to the wind?</a:t>
            </a:r>
            <a:endParaRPr lang="en-US" sz="3200" dirty="0">
              <a:solidFill>
                <a:schemeClr val="bg1"/>
              </a:solidFill>
            </a:endParaRPr>
          </a:p>
        </p:txBody>
      </p:sp>
    </p:spTree>
    <p:extLst>
      <p:ext uri="{BB962C8B-B14F-4D97-AF65-F5344CB8AC3E}">
        <p14:creationId xmlns:p14="http://schemas.microsoft.com/office/powerpoint/2010/main" val="40364421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M3OOC1YU\MP900401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914401" y="2209800"/>
            <a:ext cx="7467600" cy="4343400"/>
          </a:xfrm>
        </p:spPr>
        <p:txBody>
          <a:bodyPr anchor="t" anchorCtr="0">
            <a:noAutofit/>
          </a:bodyPr>
          <a:lstStyle/>
          <a:p>
            <a:pPr marL="457200" indent="-457200">
              <a:buFont typeface="Arial" pitchFamily="34" charset="0"/>
              <a:buChar char="•"/>
            </a:pPr>
            <a:r>
              <a:rPr lang="en-US" sz="2800" dirty="0" smtClean="0">
                <a:solidFill>
                  <a:schemeClr val="bg1"/>
                </a:solidFill>
              </a:rPr>
              <a:t>SOWS trouble in his house; REAPS the wind</a:t>
            </a:r>
          </a:p>
          <a:p>
            <a:pPr marL="914400" lvl="1" indent="-457200">
              <a:buFont typeface="Arial" pitchFamily="34" charset="0"/>
              <a:buChar char="•"/>
            </a:pPr>
            <a:r>
              <a:rPr lang="en-US" sz="2600" dirty="0" smtClean="0">
                <a:solidFill>
                  <a:schemeClr val="bg1"/>
                </a:solidFill>
              </a:rPr>
              <a:t>What does the spendthrift bring to a man’s house (Pr. 22:7, 26, 27; 6:1-5; the mercy within the law was then not often kept Ex. 22:25-27)</a:t>
            </a:r>
          </a:p>
          <a:p>
            <a:pPr marL="914400" lvl="1" indent="-457200">
              <a:buFont typeface="Arial" pitchFamily="34" charset="0"/>
              <a:buChar char="•"/>
            </a:pPr>
            <a:r>
              <a:rPr lang="en-US" sz="2600" dirty="0" smtClean="0">
                <a:solidFill>
                  <a:schemeClr val="bg1"/>
                </a:solidFill>
              </a:rPr>
              <a:t>What does a slothful man bring to his house (Prov. 6:6-11)?</a:t>
            </a:r>
          </a:p>
          <a:p>
            <a:pPr marL="914400" lvl="1" indent="-457200">
              <a:buFont typeface="Arial" pitchFamily="34" charset="0"/>
              <a:buChar char="•"/>
            </a:pPr>
            <a:r>
              <a:rPr lang="en-US" sz="2600" dirty="0" smtClean="0">
                <a:solidFill>
                  <a:schemeClr val="bg1"/>
                </a:solidFill>
              </a:rPr>
              <a:t>What does a person greedy for great gain bring to his house (Prov. 15:27; 1 Sam. 25:2ff)? </a:t>
            </a:r>
          </a:p>
          <a:p>
            <a:pPr marL="914400" lvl="1" indent="-457200">
              <a:buFont typeface="Arial" pitchFamily="34" charset="0"/>
              <a:buChar char="•"/>
            </a:pPr>
            <a:r>
              <a:rPr lang="en-US" sz="2600" dirty="0" smtClean="0">
                <a:solidFill>
                  <a:schemeClr val="bg1"/>
                </a:solidFill>
              </a:rPr>
              <a:t>What does a workaholic bring to his house </a:t>
            </a:r>
            <a:br>
              <a:rPr lang="en-US" sz="2600" dirty="0" smtClean="0">
                <a:solidFill>
                  <a:schemeClr val="bg1"/>
                </a:solidFill>
              </a:rPr>
            </a:br>
            <a:r>
              <a:rPr lang="en-US" sz="2600" dirty="0" smtClean="0">
                <a:solidFill>
                  <a:schemeClr val="bg1"/>
                </a:solidFill>
              </a:rPr>
              <a:t>(Ps. </a:t>
            </a:r>
            <a:r>
              <a:rPr lang="en-US" sz="2600" smtClean="0">
                <a:solidFill>
                  <a:schemeClr val="bg1"/>
                </a:solidFill>
              </a:rPr>
              <a:t>127:2</a:t>
            </a:r>
            <a:r>
              <a:rPr lang="en-US" sz="2600" dirty="0" smtClean="0">
                <a:solidFill>
                  <a:schemeClr val="bg1"/>
                </a:solidFill>
              </a:rPr>
              <a:t>)?</a:t>
            </a:r>
          </a:p>
        </p:txBody>
      </p:sp>
      <p:sp>
        <p:nvSpPr>
          <p:cNvPr id="2" name="TextBox 1"/>
          <p:cNvSpPr txBox="1"/>
          <p:nvPr/>
        </p:nvSpPr>
        <p:spPr>
          <a:xfrm>
            <a:off x="914400" y="533400"/>
            <a:ext cx="7467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solidFill>
                  <a:schemeClr val="tx1"/>
                </a:solidFill>
                <a:effectLst>
                  <a:outerShdw blurRad="50800" dist="38100" dir="16200000" rotWithShape="0">
                    <a:prstClr val="black">
                      <a:alpha val="40000"/>
                    </a:prstClr>
                  </a:outerShdw>
                </a:effectLst>
              </a:rPr>
              <a:t>“He who troubles his own house will inherit the wind, And the fool will be servant to the wise of heart” (Prov. 11:29)</a:t>
            </a:r>
          </a:p>
        </p:txBody>
      </p:sp>
    </p:spTree>
    <p:extLst>
      <p:ext uri="{BB962C8B-B14F-4D97-AF65-F5344CB8AC3E}">
        <p14:creationId xmlns:p14="http://schemas.microsoft.com/office/powerpoint/2010/main" val="413393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M3OOC1YU\MP900401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762000" y="381000"/>
            <a:ext cx="7580313" cy="5410200"/>
          </a:xfrm>
        </p:spPr>
        <p:style>
          <a:lnRef idx="3">
            <a:schemeClr val="lt1"/>
          </a:lnRef>
          <a:fillRef idx="1">
            <a:schemeClr val="dk1"/>
          </a:fillRef>
          <a:effectRef idx="1">
            <a:schemeClr val="dk1"/>
          </a:effectRef>
          <a:fontRef idx="minor">
            <a:schemeClr val="lt1"/>
          </a:fontRef>
        </p:style>
        <p:txBody>
          <a:bodyPr>
            <a:normAutofit fontScale="92500"/>
          </a:bodyPr>
          <a:lstStyle/>
          <a:p>
            <a:r>
              <a:rPr lang="en-US" sz="2800" baseline="0" dirty="0" smtClean="0">
                <a:solidFill>
                  <a:schemeClr val="bg1"/>
                </a:solidFill>
              </a:rPr>
              <a:t>“</a:t>
            </a:r>
            <a:r>
              <a:rPr lang="en-US" sz="2800" dirty="0">
                <a:solidFill>
                  <a:schemeClr val="bg1"/>
                </a:solidFill>
              </a:rPr>
              <a:t>We, sadly enough, have reversed our priorities from that given in this </a:t>
            </a:r>
            <a:r>
              <a:rPr lang="en-US" sz="2800" dirty="0" smtClean="0">
                <a:solidFill>
                  <a:schemeClr val="bg1"/>
                </a:solidFill>
              </a:rPr>
              <a:t>Psalm [127, </a:t>
            </a:r>
            <a:r>
              <a:rPr lang="en-US" sz="2800" dirty="0" err="1" smtClean="0">
                <a:solidFill>
                  <a:schemeClr val="bg1"/>
                </a:solidFill>
              </a:rPr>
              <a:t>sjw</a:t>
            </a:r>
            <a:r>
              <a:rPr lang="en-US" sz="2800" dirty="0" smtClean="0">
                <a:solidFill>
                  <a:schemeClr val="bg1"/>
                </a:solidFill>
              </a:rPr>
              <a:t>]. </a:t>
            </a:r>
            <a:r>
              <a:rPr lang="en-US" sz="2800" dirty="0">
                <a:solidFill>
                  <a:schemeClr val="bg1"/>
                </a:solidFill>
              </a:rPr>
              <a:t>Many have come to view children as a curse and work as the means of finding fulfillment and security. This is evident in the trend of the women’s movement. They are seeking to be released from the “slavery and drudgery of homemaking.” Instead, they are pursuing careers to find </a:t>
            </a:r>
            <a:r>
              <a:rPr lang="en-US" sz="2800" dirty="0" smtClean="0">
                <a:solidFill>
                  <a:schemeClr val="bg1"/>
                </a:solidFill>
              </a:rPr>
              <a:t>‘fulfillment.’ </a:t>
            </a:r>
            <a:r>
              <a:rPr lang="en-US" sz="2800" dirty="0">
                <a:solidFill>
                  <a:schemeClr val="bg1"/>
                </a:solidFill>
              </a:rPr>
              <a:t>This is demonstrated by two observations: at worst, many women prefer abortions to relinquishing their occupations. At best, other women are willing for their children to be raised by institutions rather than to rear their own children at home” (Bob </a:t>
            </a:r>
            <a:r>
              <a:rPr lang="en-US" sz="2800" dirty="0" err="1">
                <a:solidFill>
                  <a:schemeClr val="bg1"/>
                </a:solidFill>
              </a:rPr>
              <a:t>Deffinbaugh</a:t>
            </a:r>
            <a:r>
              <a:rPr lang="en-US" sz="2800" dirty="0">
                <a:solidFill>
                  <a:schemeClr val="bg1"/>
                </a:solidFill>
              </a:rPr>
              <a:t>, </a:t>
            </a:r>
            <a:r>
              <a:rPr lang="en-US" sz="2800" dirty="0" smtClean="0">
                <a:solidFill>
                  <a:schemeClr val="bg1"/>
                </a:solidFill>
                <a:hlinkClick r:id="rId4"/>
              </a:rPr>
              <a:t>http://</a:t>
            </a:r>
            <a:r>
              <a:rPr lang="en-US" sz="2800" dirty="0" smtClean="0">
                <a:solidFill>
                  <a:schemeClr val="bg1"/>
                </a:solidFill>
                <a:hlinkClick r:id="rId5"/>
              </a:rPr>
              <a:t>www.bible.org</a:t>
            </a:r>
            <a:r>
              <a:rPr lang="en-US" sz="2800" dirty="0" smtClean="0">
                <a:solidFill>
                  <a:schemeClr val="bg1"/>
                </a:solidFill>
              </a:rPr>
              <a:t>)</a:t>
            </a:r>
          </a:p>
        </p:txBody>
      </p:sp>
    </p:spTree>
    <p:extLst>
      <p:ext uri="{BB962C8B-B14F-4D97-AF65-F5344CB8AC3E}">
        <p14:creationId xmlns:p14="http://schemas.microsoft.com/office/powerpoint/2010/main" val="35960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M3OOC1YU\MP9004014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914400" y="2595502"/>
            <a:ext cx="7580313" cy="4110097"/>
          </a:xfrm>
        </p:spPr>
        <p:txBody>
          <a:bodyPr anchor="t" anchorCtr="0">
            <a:normAutofit/>
          </a:bodyPr>
          <a:lstStyle/>
          <a:p>
            <a:pPr marL="457200" indent="-457200">
              <a:buFont typeface="Arial" pitchFamily="34" charset="0"/>
              <a:buChar char="•"/>
            </a:pPr>
            <a:r>
              <a:rPr lang="en-US" sz="2800" dirty="0" smtClean="0">
                <a:solidFill>
                  <a:schemeClr val="bg1"/>
                </a:solidFill>
              </a:rPr>
              <a:t>SOWS to flesh; REAPS corruption</a:t>
            </a:r>
          </a:p>
          <a:p>
            <a:pPr marL="914400" lvl="1" indent="-457200">
              <a:buFont typeface="Arial" pitchFamily="34" charset="0"/>
              <a:buChar char="•"/>
            </a:pPr>
            <a:r>
              <a:rPr lang="en-US" sz="2600" dirty="0" smtClean="0">
                <a:solidFill>
                  <a:schemeClr val="bg1"/>
                </a:solidFill>
              </a:rPr>
              <a:t>What does a person get when he desires to live a life after the flesh?</a:t>
            </a:r>
          </a:p>
          <a:p>
            <a:pPr marL="914400" lvl="1" indent="-457200">
              <a:buFont typeface="Arial" pitchFamily="34" charset="0"/>
              <a:buChar char="•"/>
            </a:pPr>
            <a:r>
              <a:rPr lang="en-US" sz="2600" dirty="0" smtClean="0">
                <a:solidFill>
                  <a:schemeClr val="bg1"/>
                </a:solidFill>
              </a:rPr>
              <a:t>“For by means of a harlot A man is reduced to a crust of bread; And an adulteress will prey upon his precious life” (Prov. 6:26)</a:t>
            </a:r>
          </a:p>
          <a:p>
            <a:pPr marL="914400" lvl="1" indent="-457200">
              <a:buFont typeface="Arial" pitchFamily="34" charset="0"/>
              <a:buChar char="•"/>
            </a:pPr>
            <a:r>
              <a:rPr lang="en-US" sz="2600" dirty="0" smtClean="0">
                <a:solidFill>
                  <a:schemeClr val="bg1"/>
                </a:solidFill>
              </a:rPr>
              <a:t>Proverbs 6:27-35</a:t>
            </a:r>
          </a:p>
          <a:p>
            <a:pPr marL="914400" lvl="1" indent="-457200">
              <a:buFont typeface="Arial" pitchFamily="34" charset="0"/>
              <a:buChar char="•"/>
            </a:pPr>
            <a:r>
              <a:rPr lang="en-US" sz="2600" dirty="0" smtClean="0">
                <a:solidFill>
                  <a:schemeClr val="bg1"/>
                </a:solidFill>
              </a:rPr>
              <a:t>Galatians 5:19-21</a:t>
            </a:r>
          </a:p>
        </p:txBody>
      </p:sp>
      <p:sp>
        <p:nvSpPr>
          <p:cNvPr id="4" name="TextBox 3"/>
          <p:cNvSpPr txBox="1"/>
          <p:nvPr/>
        </p:nvSpPr>
        <p:spPr>
          <a:xfrm>
            <a:off x="914400" y="533400"/>
            <a:ext cx="7467600" cy="206210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solidFill>
                  <a:schemeClr val="tx1"/>
                </a:solidFill>
                <a:effectLst>
                  <a:outerShdw blurRad="50800" dist="38100" dir="16200000" rotWithShape="0">
                    <a:prstClr val="black">
                      <a:alpha val="40000"/>
                    </a:prstClr>
                  </a:outerShdw>
                </a:effectLst>
              </a:rPr>
              <a:t>“For he who sows to his flesh will of the flesh reap corruption, but he who sows to the Spirit will of the Spirit reap everlasting life” (Gal. 6:8)</a:t>
            </a:r>
          </a:p>
        </p:txBody>
      </p:sp>
    </p:spTree>
    <p:extLst>
      <p:ext uri="{BB962C8B-B14F-4D97-AF65-F5344CB8AC3E}">
        <p14:creationId xmlns:p14="http://schemas.microsoft.com/office/powerpoint/2010/main" val="2857831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teven\AppData\Local\Microsoft\Windows\Temporary Internet Files\Content.IE5\M3OOC1YU\MP9004014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895599" y="457200"/>
            <a:ext cx="5599113" cy="5638800"/>
          </a:xfrm>
        </p:spPr>
        <p:txBody>
          <a:bodyPr anchor="t" anchorCtr="0">
            <a:normAutofit fontScale="92500"/>
          </a:bodyPr>
          <a:lstStyle/>
          <a:p>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“But I say to you that for every idle word men may speak, they will give account of it in the day of judgment” (Matt. 12:36)</a:t>
            </a:r>
          </a:p>
          <a:p>
            <a:pPr marL="457200" indent="-457200">
              <a:buFont typeface="Arial" pitchFamily="34" charset="0"/>
              <a:buChar char="•"/>
            </a:pPr>
            <a:r>
              <a:rPr lang="en-US" sz="2800" dirty="0" smtClean="0">
                <a:solidFill>
                  <a:schemeClr val="bg1"/>
                </a:solidFill>
              </a:rPr>
              <a:t>SOW idle words; REAP the account of it in judgment</a:t>
            </a:r>
          </a:p>
          <a:p>
            <a:pPr marL="457200" indent="-457200">
              <a:buFont typeface="Arial" pitchFamily="34" charset="0"/>
              <a:buChar char="•"/>
            </a:pPr>
            <a:r>
              <a:rPr lang="en-US" sz="2800" dirty="0" smtClean="0">
                <a:solidFill>
                  <a:schemeClr val="bg1"/>
                </a:solidFill>
              </a:rPr>
              <a:t>What will a person reap who uses corrupt words (Eph. 4:29, 30)?</a:t>
            </a:r>
          </a:p>
          <a:p>
            <a:pPr marL="457200" indent="-457200">
              <a:buFont typeface="Arial" pitchFamily="34" charset="0"/>
              <a:buChar char="•"/>
            </a:pPr>
            <a:r>
              <a:rPr lang="en-US" sz="2800" dirty="0" smtClean="0">
                <a:solidFill>
                  <a:schemeClr val="bg1"/>
                </a:solidFill>
              </a:rPr>
              <a:t>What of the person who uses filthy, foolish, and foul talk (Eph. 5:3-5)?</a:t>
            </a:r>
          </a:p>
          <a:p>
            <a:pPr marL="457200" indent="-457200">
              <a:buFont typeface="Arial" pitchFamily="34" charset="0"/>
              <a:buChar char="•"/>
            </a:pPr>
            <a:r>
              <a:rPr lang="en-US" sz="2800" dirty="0" smtClean="0">
                <a:solidFill>
                  <a:schemeClr val="bg1"/>
                </a:solidFill>
              </a:rPr>
              <a:t>What of the person who is led by empty words (5:5, 6)?</a:t>
            </a:r>
          </a:p>
        </p:txBody>
      </p:sp>
      <p:sp>
        <p:nvSpPr>
          <p:cNvPr id="2" name="TextBox 1"/>
          <p:cNvSpPr txBox="1"/>
          <p:nvPr/>
        </p:nvSpPr>
        <p:spPr>
          <a:xfrm>
            <a:off x="533400" y="2553831"/>
            <a:ext cx="2362200" cy="2246769"/>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Believing words that are filled with empty air is in fact an error!</a:t>
            </a:r>
          </a:p>
        </p:txBody>
      </p:sp>
    </p:spTree>
    <p:extLst>
      <p:ext uri="{BB962C8B-B14F-4D97-AF65-F5344CB8AC3E}">
        <p14:creationId xmlns:p14="http://schemas.microsoft.com/office/powerpoint/2010/main" val="36098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1953</Words>
  <Application>Microsoft Office PowerPoint</Application>
  <PresentationFormat>On-screen Show (4:3)</PresentationFormat>
  <Paragraphs>88</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Hosea 8:1-7</vt:lpstr>
      <vt:lpstr>From The Prophecy</vt:lpstr>
      <vt:lpstr>Reason For Preaching a Sermon Like This:</vt:lpstr>
      <vt:lpstr>"They sow the wind, And reap the whirlwind” (Hos. 8:7)</vt:lpstr>
      <vt:lpstr>PowerPoint Presentation</vt:lpstr>
      <vt:lpstr>PowerPoint Presentation</vt:lpstr>
      <vt:lpstr>PowerPoint Presentation</vt:lpstr>
      <vt:lpstr>PowerPoint Presentation</vt:lpstr>
      <vt:lpstr>Care In Heeding Empty Words</vt:lpstr>
      <vt:lpstr>PowerPoint Presentation</vt:lpstr>
      <vt:lpstr>What Will They Reap?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Reap A Twister</dc:title>
  <dc:creator>Steven J. Wallace</dc:creator>
  <cp:lastModifiedBy>Steven J. Wallace</cp:lastModifiedBy>
  <cp:revision>28</cp:revision>
  <dcterms:created xsi:type="dcterms:W3CDTF">2012-07-20T20:34:00Z</dcterms:created>
  <dcterms:modified xsi:type="dcterms:W3CDTF">2012-07-26T17:00:01Z</dcterms:modified>
</cp:coreProperties>
</file>